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0279975" cy="42808525"/>
  <p:notesSz cx="6858000" cy="9144000"/>
  <p:defaultTextStyle>
    <a:defPPr>
      <a:defRPr lang="ro-RO"/>
    </a:defPPr>
    <a:lvl1pPr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83"/>
    <a:srgbClr val="00B0F0"/>
    <a:srgbClr val="E7F9FF"/>
    <a:srgbClr val="E9F5F7"/>
    <a:srgbClr val="F2A455"/>
    <a:srgbClr val="F9D5B1"/>
    <a:srgbClr val="F6C28E"/>
    <a:srgbClr val="DDC9E1"/>
    <a:srgbClr val="E6D7E9"/>
    <a:srgbClr val="CBAC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4" autoAdjust="0"/>
    <p:restoredTop sz="94660"/>
  </p:normalViewPr>
  <p:slideViewPr>
    <p:cSldViewPr>
      <p:cViewPr>
        <p:scale>
          <a:sx n="50" d="100"/>
          <a:sy n="50" d="100"/>
        </p:scale>
        <p:origin x="2886" y="-420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5F2CF0-0773-4A5F-8690-02F9EAC6BD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7875" y="30853062"/>
            <a:ext cx="22479000" cy="115468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</a:t>
            </a:r>
          </a:p>
          <a:p>
            <a:r>
              <a:rPr lang="en-US" dirty="0"/>
              <a:t>subtitle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2D6258-85D7-4549-A09B-AF664E005627}"/>
              </a:ext>
            </a:extLst>
          </p:cNvPr>
          <p:cNvSpPr txBox="1"/>
          <p:nvPr userDrawn="1"/>
        </p:nvSpPr>
        <p:spPr>
          <a:xfrm>
            <a:off x="6191004" y="43450"/>
            <a:ext cx="24053801" cy="5016758"/>
          </a:xfrm>
          <a:prstGeom prst="rect">
            <a:avLst/>
          </a:prstGeom>
          <a:solidFill>
            <a:srgbClr val="005783"/>
          </a:solidFill>
        </p:spPr>
        <p:txBody>
          <a:bodyPr wrap="square" rtlCol="0">
            <a:spAutoFit/>
          </a:bodyPr>
          <a:lstStyle/>
          <a:p>
            <a:endParaRPr lang="en-GB" altLang="en-US" sz="8000" b="1" dirty="0">
              <a:solidFill>
                <a:srgbClr val="005783"/>
              </a:solidFill>
            </a:endParaRPr>
          </a:p>
          <a:p>
            <a:endParaRPr lang="en-GB" sz="8000" dirty="0"/>
          </a:p>
          <a:p>
            <a:endParaRPr lang="en-GB" sz="8000" dirty="0"/>
          </a:p>
          <a:p>
            <a:endParaRPr lang="en-GB" sz="8000" dirty="0"/>
          </a:p>
        </p:txBody>
      </p:sp>
      <p:grpSp>
        <p:nvGrpSpPr>
          <p:cNvPr id="10" name="Groupe 11">
            <a:extLst>
              <a:ext uri="{FF2B5EF4-FFF2-40B4-BE49-F238E27FC236}">
                <a16:creationId xmlns:a16="http://schemas.microsoft.com/office/drawing/2014/main" id="{E23D7BB5-369F-4FBA-9188-AA745335F7F3}"/>
              </a:ext>
            </a:extLst>
          </p:cNvPr>
          <p:cNvGrpSpPr/>
          <p:nvPr userDrawn="1"/>
        </p:nvGrpSpPr>
        <p:grpSpPr>
          <a:xfrm>
            <a:off x="-16664" y="5092130"/>
            <a:ext cx="30331808" cy="37905519"/>
            <a:chOff x="-16664" y="5092130"/>
            <a:chExt cx="30331808" cy="37905519"/>
          </a:xfrm>
        </p:grpSpPr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D6F9E5A7-81F0-4CB6-A185-BDA2FAD568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57" y="5092130"/>
              <a:ext cx="30234182" cy="180022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lIns="7200000" tIns="216000" rIns="1080000"/>
            <a:lstStyle>
              <a:lvl1pPr defTabSz="4176713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176713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176713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176713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176713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4176713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4176713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4176713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4176713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endParaRPr lang="ro-RO" altLang="en-US" sz="2800" dirty="0">
                <a:solidFill>
                  <a:srgbClr val="002060"/>
                </a:solidFill>
              </a:endParaRPr>
            </a:p>
          </p:txBody>
        </p:sp>
        <p:grpSp>
          <p:nvGrpSpPr>
            <p:cNvPr id="12" name="Groupe 10">
              <a:extLst>
                <a:ext uri="{FF2B5EF4-FFF2-40B4-BE49-F238E27FC236}">
                  <a16:creationId xmlns:a16="http://schemas.microsoft.com/office/drawing/2014/main" id="{C5265A44-DF12-445E-984D-4A0CCF332836}"/>
                </a:ext>
              </a:extLst>
            </p:cNvPr>
            <p:cNvGrpSpPr/>
            <p:nvPr/>
          </p:nvGrpSpPr>
          <p:grpSpPr>
            <a:xfrm>
              <a:off x="-16664" y="41276587"/>
              <a:ext cx="30331808" cy="1721062"/>
              <a:chOff x="-16664" y="41276587"/>
              <a:chExt cx="30331808" cy="1721062"/>
            </a:xfrm>
          </p:grpSpPr>
          <p:sp>
            <p:nvSpPr>
              <p:cNvPr id="13" name="Text Box 15">
                <a:extLst>
                  <a:ext uri="{FF2B5EF4-FFF2-40B4-BE49-F238E27FC236}">
                    <a16:creationId xmlns:a16="http://schemas.microsoft.com/office/drawing/2014/main" id="{E8905989-1B5F-44BD-B555-1ABF283D6B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357" y="41457774"/>
                <a:ext cx="30303787" cy="1539875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</p:spPr>
            <p:txBody>
              <a:bodyPr lIns="7200000" tIns="216000" rIns="1080000" anchor="ctr"/>
              <a:lstStyle>
                <a:lvl1pPr defTabSz="4176713" eaLnBrk="0" hangingPunct="0"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176713" eaLnBrk="0" hangingPunct="0"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176713" eaLnBrk="0" hangingPunct="0"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176713" eaLnBrk="0" hangingPunct="0"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176713" eaLnBrk="0" hangingPunct="0"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defTabSz="41767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defTabSz="41767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defTabSz="41767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defTabSz="41767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/>
                <a:endParaRPr lang="fr-FR" sz="2800" dirty="0">
                  <a:solidFill>
                    <a:srgbClr val="2F3972"/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Rectangle 30">
                <a:extLst>
                  <a:ext uri="{FF2B5EF4-FFF2-40B4-BE49-F238E27FC236}">
                    <a16:creationId xmlns:a16="http://schemas.microsoft.com/office/drawing/2014/main" id="{453496F5-E22A-4192-96A3-0DCC55FD69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6664" y="41276587"/>
                <a:ext cx="30296640" cy="45719"/>
              </a:xfrm>
              <a:prstGeom prst="rect">
                <a:avLst/>
              </a:prstGeom>
              <a:solidFill>
                <a:srgbClr val="00578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8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pic>
        <p:nvPicPr>
          <p:cNvPr id="8" name="Graphic 7">
            <a:extLst>
              <a:ext uri="{FF2B5EF4-FFF2-40B4-BE49-F238E27FC236}">
                <a16:creationId xmlns:a16="http://schemas.microsoft.com/office/drawing/2014/main" id="{0C7966FC-BE37-4D30-A141-8D698E7F48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9310" y="60678"/>
            <a:ext cx="5784052" cy="4982301"/>
          </a:xfrm>
          <a:prstGeom prst="rect">
            <a:avLst/>
          </a:prstGeom>
        </p:spPr>
      </p:pic>
      <p:sp>
        <p:nvSpPr>
          <p:cNvPr id="18" name="Rectangle 30">
            <a:extLst>
              <a:ext uri="{FF2B5EF4-FFF2-40B4-BE49-F238E27FC236}">
                <a16:creationId xmlns:a16="http://schemas.microsoft.com/office/drawing/2014/main" id="{49E4904E-B022-421E-921F-53F131B003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8332" y="41378962"/>
            <a:ext cx="30296640" cy="45719"/>
          </a:xfrm>
          <a:prstGeom prst="rect">
            <a:avLst/>
          </a:prstGeom>
          <a:solidFill>
            <a:srgbClr val="005783"/>
          </a:solidFill>
          <a:ln>
            <a:solidFill>
              <a:srgbClr val="00B0F0"/>
            </a:solidFill>
          </a:ln>
        </p:spPr>
        <p:txBody>
          <a:bodyPr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E9E630-E5C3-4D36-9492-1DF7CF22FCAD}"/>
              </a:ext>
            </a:extLst>
          </p:cNvPr>
          <p:cNvSpPr txBox="1"/>
          <p:nvPr userDrawn="1"/>
        </p:nvSpPr>
        <p:spPr>
          <a:xfrm>
            <a:off x="2039450" y="41689102"/>
            <a:ext cx="204681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0057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</a:t>
            </a:r>
            <a:r>
              <a:rPr lang="en-US" sz="3200" b="1" baseline="30000" dirty="0">
                <a:solidFill>
                  <a:srgbClr val="0057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US" sz="3200" b="1" dirty="0">
                <a:solidFill>
                  <a:srgbClr val="0057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Euratom Conference on Reactor Safety &amp; Radioactive Waste Management and SNETP Forum 2025</a:t>
            </a:r>
            <a:endParaRPr lang="en-GB" sz="3200" dirty="0">
              <a:solidFill>
                <a:srgbClr val="005783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/>
            <a:r>
              <a:rPr lang="en-US" sz="3200" b="1" dirty="0">
                <a:solidFill>
                  <a:srgbClr val="0057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12-1</a:t>
            </a:r>
            <a:r>
              <a:rPr lang="pl-PL" sz="3200" b="1" dirty="0">
                <a:solidFill>
                  <a:srgbClr val="0057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en-US" sz="3200" b="1" dirty="0">
                <a:solidFill>
                  <a:srgbClr val="0057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May 2025, Warsaw, Poland</a:t>
            </a:r>
            <a:endParaRPr lang="en-GB" sz="3200" dirty="0">
              <a:solidFill>
                <a:srgbClr val="005783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0C8A0A2-EB3C-4588-BBDC-A1C02DA79E1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6787" y="41624465"/>
            <a:ext cx="1618100" cy="112351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7DC58C1-9F08-426A-8A13-134F866201D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5681226" y="40961289"/>
            <a:ext cx="3859951" cy="244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30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en-US"/>
              <a:t>Click to edit Master text styles</a:t>
            </a:r>
          </a:p>
          <a:p>
            <a:pPr lvl="1"/>
            <a:r>
              <a:rPr lang="ro-RO" altLang="en-US"/>
              <a:t>Second level</a:t>
            </a:r>
          </a:p>
          <a:p>
            <a:pPr lvl="2"/>
            <a:r>
              <a:rPr lang="ro-RO" altLang="en-US"/>
              <a:t>Third level</a:t>
            </a:r>
          </a:p>
          <a:p>
            <a:pPr lvl="3"/>
            <a:r>
              <a:rPr lang="ro-RO" altLang="en-US"/>
              <a:t>Fourth level</a:t>
            </a:r>
          </a:p>
          <a:p>
            <a:pPr lvl="4"/>
            <a:r>
              <a:rPr lang="ro-RO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121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2pPr>
      <a:lvl3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3pPr>
      <a:lvl4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4pPr>
      <a:lvl5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9pPr>
    </p:titleStyle>
    <p:bodyStyle>
      <a:lvl1pPr marL="1566863" indent="-1566863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513" algn="l" defTabSz="417671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21288" indent="-10445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08850" indent="-1044575" algn="l" defTabSz="4176713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4pPr>
      <a:lvl5pPr marL="9396413" indent="-1042988" algn="l" defTabSz="4176713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5pPr>
      <a:lvl6pPr marL="98536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6pPr>
      <a:lvl7pPr marL="103108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7pPr>
      <a:lvl8pPr marL="107680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8pPr>
      <a:lvl9pPr marL="112252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3DC192C-648B-4DCD-BDA8-334202BEA0FE}"/>
              </a:ext>
            </a:extLst>
          </p:cNvPr>
          <p:cNvSpPr txBox="1"/>
          <p:nvPr/>
        </p:nvSpPr>
        <p:spPr>
          <a:xfrm>
            <a:off x="6024928" y="830262"/>
            <a:ext cx="2428398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8000" b="1" dirty="0">
                <a:solidFill>
                  <a:schemeClr val="bg1">
                    <a:lumMod val="75000"/>
                  </a:schemeClr>
                </a:solidFill>
              </a:rPr>
              <a:t>Insert the Title of your poster here adjusting the font size in order to fit into the box size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29B974-378C-4C8D-992B-D06BD927AA34}"/>
              </a:ext>
            </a:extLst>
          </p:cNvPr>
          <p:cNvSpPr txBox="1"/>
          <p:nvPr/>
        </p:nvSpPr>
        <p:spPr>
          <a:xfrm>
            <a:off x="10324184" y="5196388"/>
            <a:ext cx="15685476" cy="147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4000" b="1" dirty="0">
                <a:solidFill>
                  <a:srgbClr val="002060"/>
                </a:solidFill>
              </a:rPr>
              <a:t>Name Surname</a:t>
            </a:r>
            <a:r>
              <a:rPr lang="en-US" altLang="en-US" sz="4000" b="1" baseline="30000" dirty="0">
                <a:solidFill>
                  <a:srgbClr val="002060"/>
                </a:solidFill>
              </a:rPr>
              <a:t>1</a:t>
            </a:r>
            <a:r>
              <a:rPr lang="en-US" altLang="en-US" sz="4000" b="1" dirty="0">
                <a:solidFill>
                  <a:srgbClr val="002060"/>
                </a:solidFill>
              </a:rPr>
              <a:t>, Name Surname</a:t>
            </a:r>
            <a:r>
              <a:rPr lang="en-US" altLang="en-US" sz="4000" b="1" baseline="30000" dirty="0">
                <a:solidFill>
                  <a:srgbClr val="002060"/>
                </a:solidFill>
              </a:rPr>
              <a:t>1</a:t>
            </a:r>
            <a:r>
              <a:rPr lang="en-US" altLang="en-US" sz="4000" b="1" dirty="0">
                <a:solidFill>
                  <a:srgbClr val="002060"/>
                </a:solidFill>
              </a:rPr>
              <a:t> and Name Surname</a:t>
            </a:r>
            <a:r>
              <a:rPr lang="en-US" altLang="en-US" sz="4000" b="1" baseline="30000" dirty="0">
                <a:solidFill>
                  <a:srgbClr val="002060"/>
                </a:solidFill>
              </a:rPr>
              <a:t>2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en-GB" altLang="en-US" sz="2800" baseline="30000" dirty="0">
                <a:solidFill>
                  <a:srgbClr val="002060"/>
                </a:solidFill>
              </a:rPr>
              <a:t>1</a:t>
            </a:r>
            <a:r>
              <a:rPr lang="pl-PL" altLang="en-US" sz="2800" dirty="0">
                <a:solidFill>
                  <a:srgbClr val="002060"/>
                </a:solidFill>
              </a:rPr>
              <a:t>Full a</a:t>
            </a:r>
            <a:r>
              <a:rPr lang="en-GB" altLang="en-US" sz="2800" dirty="0" err="1">
                <a:solidFill>
                  <a:srgbClr val="002060"/>
                </a:solidFill>
              </a:rPr>
              <a:t>ffiliation</a:t>
            </a:r>
            <a:r>
              <a:rPr lang="pl-PL" altLang="en-US" sz="2800" dirty="0">
                <a:solidFill>
                  <a:srgbClr val="002060"/>
                </a:solidFill>
              </a:rPr>
              <a:t> and </a:t>
            </a:r>
            <a:r>
              <a:rPr lang="pl-PL" altLang="en-US" sz="2800" dirty="0" err="1">
                <a:solidFill>
                  <a:srgbClr val="002060"/>
                </a:solidFill>
              </a:rPr>
              <a:t>address</a:t>
            </a:r>
            <a:r>
              <a:rPr lang="en-US" altLang="en-US" sz="2800" dirty="0">
                <a:solidFill>
                  <a:srgbClr val="002060"/>
                </a:solidFill>
              </a:rPr>
              <a:t> of the co-author</a:t>
            </a:r>
            <a:r>
              <a:rPr lang="pl-PL" altLang="en-US" sz="2800">
                <a:solidFill>
                  <a:srgbClr val="002060"/>
                </a:solidFill>
              </a:rPr>
              <a:t>s</a:t>
            </a:r>
            <a:endParaRPr lang="en-US" altLang="en-US" sz="2800" dirty="0">
              <a:solidFill>
                <a:srgbClr val="002060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GB" altLang="en-US" sz="2800" baseline="30000" dirty="0">
                <a:solidFill>
                  <a:srgbClr val="002060"/>
                </a:solidFill>
              </a:rPr>
              <a:t>2</a:t>
            </a:r>
            <a:r>
              <a:rPr lang="pl-PL" altLang="en-US" sz="2800" dirty="0">
                <a:solidFill>
                  <a:srgbClr val="002060"/>
                </a:solidFill>
              </a:rPr>
              <a:t>Full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pl-PL" altLang="en-US" sz="2800" dirty="0">
                <a:solidFill>
                  <a:srgbClr val="002060"/>
                </a:solidFill>
              </a:rPr>
              <a:t>a</a:t>
            </a:r>
            <a:r>
              <a:rPr lang="en-US" altLang="en-US" sz="2800" dirty="0" err="1">
                <a:solidFill>
                  <a:srgbClr val="002060"/>
                </a:solidFill>
              </a:rPr>
              <a:t>ffiliation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pl-PL" altLang="en-US" sz="2800" dirty="0">
                <a:solidFill>
                  <a:srgbClr val="002060"/>
                </a:solidFill>
              </a:rPr>
              <a:t>and </a:t>
            </a:r>
            <a:r>
              <a:rPr lang="pl-PL" altLang="en-US" sz="2800" dirty="0" err="1">
                <a:solidFill>
                  <a:srgbClr val="002060"/>
                </a:solidFill>
              </a:rPr>
              <a:t>address</a:t>
            </a:r>
            <a:r>
              <a:rPr lang="pl-PL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>
                <a:solidFill>
                  <a:srgbClr val="002060"/>
                </a:solidFill>
              </a:rPr>
              <a:t>of the co-author</a:t>
            </a:r>
            <a:endParaRPr lang="ro-RO" altLang="en-US" sz="2800" dirty="0">
              <a:solidFill>
                <a:srgbClr val="002060"/>
              </a:solidFill>
            </a:endParaRPr>
          </a:p>
        </p:txBody>
      </p:sp>
      <p:sp>
        <p:nvSpPr>
          <p:cNvPr id="8" name="Rectangle 38" descr="Outlined diamond">
            <a:extLst>
              <a:ext uri="{FF2B5EF4-FFF2-40B4-BE49-F238E27FC236}">
                <a16:creationId xmlns:a16="http://schemas.microsoft.com/office/drawing/2014/main" id="{7C2098E7-0B81-42A4-98EA-4AEFFD73D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854" y="5382642"/>
            <a:ext cx="2609850" cy="1219200"/>
          </a:xfrm>
          <a:prstGeom prst="rect">
            <a:avLst/>
          </a:prstGeom>
          <a:pattFill prst="openDmnd">
            <a:fgClr>
              <a:srgbClr val="C0C0C0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000" b="1" dirty="0"/>
              <a:t>LOGO</a:t>
            </a:r>
            <a:endParaRPr lang="ro-RO" altLang="en-US" sz="5000" b="1" dirty="0"/>
          </a:p>
        </p:txBody>
      </p:sp>
      <p:sp>
        <p:nvSpPr>
          <p:cNvPr id="4" name="TextBox 16">
            <a:extLst>
              <a:ext uri="{FF2B5EF4-FFF2-40B4-BE49-F238E27FC236}">
                <a16:creationId xmlns:a16="http://schemas.microsoft.com/office/drawing/2014/main" id="{035C13E2-A2FC-A864-346A-D42846F93AFA}"/>
              </a:ext>
            </a:extLst>
          </p:cNvPr>
          <p:cNvSpPr txBox="1"/>
          <p:nvPr/>
        </p:nvSpPr>
        <p:spPr>
          <a:xfrm>
            <a:off x="15192000" y="7056000"/>
            <a:ext cx="14173200" cy="609397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</a:t>
            </a:r>
            <a:endParaRPr lang="en-US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</a:t>
            </a:r>
            <a:endParaRPr lang="en-US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</a:t>
            </a:r>
            <a:endParaRPr lang="en-US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</a:t>
            </a:r>
            <a:endParaRPr lang="en-US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</a:t>
            </a:r>
            <a:endParaRPr lang="en-US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</a:t>
            </a:r>
            <a:endParaRPr lang="en-US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</a:t>
            </a:r>
            <a:endParaRPr lang="en-US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, </a:t>
            </a:r>
            <a:r>
              <a:rPr lang="en-US" sz="4000" dirty="0"/>
              <a:t>Lorem ipsum</a:t>
            </a:r>
            <a:r>
              <a:rPr lang="pl-PL" sz="4000" dirty="0"/>
              <a:t>.</a:t>
            </a:r>
            <a:endParaRPr lang="en-US" sz="4000" dirty="0"/>
          </a:p>
        </p:txBody>
      </p:sp>
      <p:sp>
        <p:nvSpPr>
          <p:cNvPr id="6" name="TextBox 15">
            <a:extLst>
              <a:ext uri="{FF2B5EF4-FFF2-40B4-BE49-F238E27FC236}">
                <a16:creationId xmlns:a16="http://schemas.microsoft.com/office/drawing/2014/main" id="{F64217BB-9B69-F048-79B1-0B9C2A8E97E4}"/>
              </a:ext>
            </a:extLst>
          </p:cNvPr>
          <p:cNvSpPr txBox="1"/>
          <p:nvPr/>
        </p:nvSpPr>
        <p:spPr>
          <a:xfrm>
            <a:off x="900000" y="7056000"/>
            <a:ext cx="13868399" cy="3394775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4000" b="1" dirty="0"/>
              <a:t>Guidelines for Preparing Conference Posters</a:t>
            </a:r>
          </a:p>
          <a:p>
            <a:pPr algn="l"/>
            <a:endParaRPr lang="pl-PL" sz="4000" dirty="0"/>
          </a:p>
          <a:p>
            <a:pPr algn="l"/>
            <a:endParaRPr lang="en-US" sz="4000" dirty="0"/>
          </a:p>
          <a:p>
            <a:pPr algn="l"/>
            <a:r>
              <a:rPr lang="en-US" sz="4000" dirty="0"/>
              <a:t>Posters should adhere to the following specifications and recommendations:</a:t>
            </a:r>
            <a:endParaRPr lang="pl-PL" sz="4000" dirty="0"/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marL="742950" indent="-742950" algn="l">
              <a:buFont typeface="+mj-lt"/>
              <a:buAutoNum type="arabicPeriod"/>
            </a:pPr>
            <a:r>
              <a:rPr lang="en-US" sz="4000" b="1" dirty="0"/>
              <a:t>Poster Size:</a:t>
            </a:r>
            <a:endParaRPr lang="en-US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The required poster size is </a:t>
            </a:r>
            <a:r>
              <a:rPr lang="en-US" sz="4000" b="1" dirty="0"/>
              <a:t>A0 (841 x 1189 mm).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The </a:t>
            </a:r>
            <a:r>
              <a:rPr lang="en-US" sz="4000" u="sng" dirty="0"/>
              <a:t>provided template is already formatted to these dimensions,</a:t>
            </a:r>
            <a:r>
              <a:rPr lang="en-US" sz="4000" dirty="0"/>
              <a:t> ensuring compatibility and ease of preparation.</a:t>
            </a:r>
            <a:endParaRPr lang="pl-PL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pl-PL" sz="4000" dirty="0"/>
          </a:p>
          <a:p>
            <a:pPr algn="l"/>
            <a:endParaRPr lang="en-US" sz="4000" dirty="0"/>
          </a:p>
          <a:p>
            <a:pPr marL="742950" indent="-742950" algn="l">
              <a:buFont typeface="+mj-lt"/>
              <a:buAutoNum type="arabicPeriod" startAt="2"/>
            </a:pPr>
            <a:r>
              <a:rPr lang="en-US" sz="4000" b="1" dirty="0"/>
              <a:t>Template:</a:t>
            </a:r>
            <a:endParaRPr lang="en-US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Authors will work with the </a:t>
            </a:r>
            <a:r>
              <a:rPr lang="en-US" sz="4000" b="1" dirty="0"/>
              <a:t>provided poster template </a:t>
            </a:r>
            <a:r>
              <a:rPr lang="en-US" sz="4000" dirty="0"/>
              <a:t>to prepare their posters.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While the header and footer should remain unchanged (except for editable fields like title, author names, affiliations, and logos), the arrangement of the free space is flexible</a:t>
            </a:r>
            <a:r>
              <a:rPr lang="pl-PL" sz="4000" dirty="0"/>
              <a:t>, </a:t>
            </a:r>
            <a:r>
              <a:rPr lang="pl-PL" sz="4000" dirty="0" err="1"/>
              <a:t>allowing</a:t>
            </a:r>
            <a:r>
              <a:rPr lang="pl-PL" sz="4000" dirty="0"/>
              <a:t> </a:t>
            </a:r>
            <a:r>
              <a:rPr lang="pl-PL" sz="4000" dirty="0" err="1"/>
              <a:t>authors</a:t>
            </a:r>
            <a:r>
              <a:rPr lang="pl-PL" sz="4000" dirty="0"/>
              <a:t> to </a:t>
            </a:r>
            <a:r>
              <a:rPr lang="pl-PL" sz="4000" dirty="0" err="1"/>
              <a:t>customize</a:t>
            </a:r>
            <a:r>
              <a:rPr lang="pl-PL" sz="4000" dirty="0"/>
              <a:t> </a:t>
            </a:r>
            <a:r>
              <a:rPr lang="pl-PL" sz="4000" dirty="0" err="1"/>
              <a:t>it</a:t>
            </a:r>
            <a:r>
              <a:rPr lang="pl-PL" sz="4000" dirty="0"/>
              <a:t> to </a:t>
            </a:r>
            <a:r>
              <a:rPr lang="pl-PL" sz="4000" dirty="0" err="1"/>
              <a:t>best</a:t>
            </a:r>
            <a:r>
              <a:rPr lang="pl-PL" sz="4000" dirty="0"/>
              <a:t> </a:t>
            </a:r>
            <a:r>
              <a:rPr lang="pl-PL" sz="4000" dirty="0" err="1"/>
              <a:t>present</a:t>
            </a:r>
            <a:r>
              <a:rPr lang="pl-PL" sz="4000" dirty="0"/>
              <a:t> </a:t>
            </a:r>
            <a:r>
              <a:rPr lang="pl-PL" sz="4000" dirty="0" err="1"/>
              <a:t>their</a:t>
            </a:r>
            <a:r>
              <a:rPr lang="pl-PL" sz="4000" dirty="0"/>
              <a:t> </a:t>
            </a:r>
            <a:r>
              <a:rPr lang="pl-PL" sz="4000" dirty="0" err="1"/>
              <a:t>projects</a:t>
            </a:r>
            <a:r>
              <a:rPr lang="pl-PL" sz="4000" dirty="0"/>
              <a:t> and </a:t>
            </a:r>
            <a:r>
              <a:rPr lang="pl-PL" sz="4000" dirty="0" err="1"/>
              <a:t>research</a:t>
            </a:r>
            <a:r>
              <a:rPr lang="en-US" sz="4000" dirty="0"/>
              <a:t>.</a:t>
            </a:r>
            <a:endParaRPr lang="pl-PL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pl-PL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742950" indent="-742950" algn="l">
              <a:buFont typeface="+mj-lt"/>
              <a:buAutoNum type="arabicPeriod" startAt="3"/>
            </a:pPr>
            <a:r>
              <a:rPr lang="en-US" sz="4000" b="1" dirty="0"/>
              <a:t>Content Arrangement:</a:t>
            </a:r>
            <a:endParaRPr lang="en-US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Authors are encouraged to organize the content in a manner that best highlights and communicates their project.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b="1" dirty="0"/>
              <a:t>Required Components </a:t>
            </a:r>
            <a:r>
              <a:rPr lang="en-US" sz="4000" dirty="0"/>
              <a:t>to include: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</a:rPr>
              <a:t>Introduction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</a:rPr>
              <a:t>Description of the research problem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</a:rPr>
              <a:t>Methodology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</a:rPr>
              <a:t>Results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</a:rPr>
              <a:t>Conclusions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</a:rPr>
              <a:t>Acknowledgments (if applicable)</a:t>
            </a:r>
            <a:endParaRPr lang="pl-PL" sz="36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endParaRPr lang="pl-PL" sz="4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l"/>
            <a:endParaRPr lang="en-US" sz="4000" dirty="0"/>
          </a:p>
          <a:p>
            <a:pPr marL="742950" indent="-742950" algn="l">
              <a:buFont typeface="+mj-lt"/>
              <a:buAutoNum type="arabicPeriod" startAt="4"/>
            </a:pPr>
            <a:r>
              <a:rPr lang="en-US" sz="4000" b="1" dirty="0"/>
              <a:t>Design Recommendations:</a:t>
            </a:r>
            <a:endParaRPr lang="en-US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Use </a:t>
            </a:r>
            <a:r>
              <a:rPr lang="en-US" sz="4000" b="1" dirty="0"/>
              <a:t>clear and legible fonts</a:t>
            </a:r>
            <a:r>
              <a:rPr lang="en-US" sz="4000" dirty="0"/>
              <a:t>. Ensure text size is readable from a distance of 1-2 meters.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Incorporate visuals such as </a:t>
            </a:r>
            <a:r>
              <a:rPr lang="en-US" sz="4000" b="1" dirty="0"/>
              <a:t>graphs, charts, and images </a:t>
            </a:r>
            <a:r>
              <a:rPr lang="en-US" sz="4000" dirty="0"/>
              <a:t>to support your findings and enhance clarity.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Avoid excessive text; aim for </a:t>
            </a:r>
            <a:r>
              <a:rPr lang="en-US" sz="4000" b="1" dirty="0"/>
              <a:t>conciseness and clarity</a:t>
            </a:r>
            <a:r>
              <a:rPr lang="en-US" sz="4000" dirty="0"/>
              <a:t>.</a:t>
            </a:r>
            <a:endParaRPr lang="pl-PL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pl-PL" sz="4000" dirty="0"/>
          </a:p>
          <a:p>
            <a:pPr algn="l"/>
            <a:endParaRPr lang="pl-PL" sz="4000" dirty="0"/>
          </a:p>
          <a:p>
            <a:pPr marL="742950" indent="-742950" algn="l">
              <a:buFont typeface="+mj-lt"/>
              <a:buAutoNum type="arabicPeriod" startAt="5"/>
            </a:pPr>
            <a:r>
              <a:rPr lang="en-US" sz="4000" b="1" dirty="0"/>
              <a:t>Submission and Printing: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l-PL" sz="4000" b="1" u="sng" dirty="0" err="1">
                <a:solidFill>
                  <a:schemeClr val="accent3">
                    <a:lumMod val="50000"/>
                  </a:schemeClr>
                </a:solidFill>
              </a:rPr>
              <a:t>Important</a:t>
            </a:r>
            <a:r>
              <a:rPr lang="pl-PL" sz="4000" b="1" u="sng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r>
              <a:rPr lang="pl-PL" sz="4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4000" dirty="0"/>
              <a:t>Posters will be printed by the organizers.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Therefore, it is essential to submit the final versions by the specified deadline to ensure they are included in the conference materials. Late submissions cannot be accommodated.</a:t>
            </a:r>
          </a:p>
          <a:p>
            <a:pPr algn="l"/>
            <a:endParaRPr lang="en-US" sz="4000" dirty="0"/>
          </a:p>
          <a:p>
            <a:pPr algn="l"/>
            <a:r>
              <a:rPr lang="en-US" sz="4000" dirty="0"/>
              <a:t>By following these guidelines, you can ensure your poster effectively communicates your research and engages the audience.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947429052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o-RO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o-RO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>
        <a:spAutoFit/>
      </a:bodyPr>
      <a:lstStyle>
        <a:defPPr algn="l">
          <a:defRPr sz="3200" b="1" dirty="0">
            <a:solidFill>
              <a:srgbClr val="005783"/>
            </a:solidFill>
            <a:effectLst/>
            <a:latin typeface="Calibri" panose="020F0502020204030204" pitchFamily="34" charset="0"/>
            <a:ea typeface="Calibri" panose="020F0502020204030204" pitchFamily="34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5445</TotalTime>
  <Words>403</Words>
  <Application>Microsoft Office PowerPoint</Application>
  <PresentationFormat>Niestandardowy</PresentationFormat>
  <Paragraphs>51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1_Default Design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GARBIL Roger (RTD)</dc:creator>
  <cp:lastModifiedBy>Tomasz Kwiatkowski</cp:lastModifiedBy>
  <cp:revision>72</cp:revision>
  <cp:lastPrinted>1601-01-01T00:00:00Z</cp:lastPrinted>
  <dcterms:created xsi:type="dcterms:W3CDTF">1601-01-01T00:00:00Z</dcterms:created>
  <dcterms:modified xsi:type="dcterms:W3CDTF">2024-12-09T17:00:51Z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