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0279975" cy="42808525"/>
  <p:notesSz cx="6858000" cy="9144000"/>
  <p:defaultTextStyle>
    <a:defPPr>
      <a:defRPr lang="ro-RO"/>
    </a:defPPr>
    <a:lvl1pPr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83"/>
    <a:srgbClr val="00B0F0"/>
    <a:srgbClr val="E7F9FF"/>
    <a:srgbClr val="E9F5F7"/>
    <a:srgbClr val="F2A455"/>
    <a:srgbClr val="F9D5B1"/>
    <a:srgbClr val="F6C28E"/>
    <a:srgbClr val="DDC9E1"/>
    <a:srgbClr val="E6D7E9"/>
    <a:srgbClr val="CBAC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4" autoAdjust="0"/>
    <p:restoredTop sz="94660"/>
  </p:normalViewPr>
  <p:slideViewPr>
    <p:cSldViewPr>
      <p:cViewPr varScale="1">
        <p:scale>
          <a:sx n="24" d="100"/>
          <a:sy n="24" d="100"/>
        </p:scale>
        <p:origin x="3034" y="137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75F2CF0-0773-4A5F-8690-02F9EAC6BD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7875" y="30853062"/>
            <a:ext cx="22479000" cy="115468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</a:t>
            </a:r>
          </a:p>
          <a:p>
            <a:r>
              <a:rPr lang="en-US" dirty="0"/>
              <a:t>subtitle style</a:t>
            </a:r>
          </a:p>
        </p:txBody>
      </p:sp>
      <p:grpSp>
        <p:nvGrpSpPr>
          <p:cNvPr id="12" name="Groupe 10">
            <a:extLst>
              <a:ext uri="{FF2B5EF4-FFF2-40B4-BE49-F238E27FC236}">
                <a16:creationId xmlns:a16="http://schemas.microsoft.com/office/drawing/2014/main" id="{C5265A44-DF12-445E-984D-4A0CCF332836}"/>
              </a:ext>
            </a:extLst>
          </p:cNvPr>
          <p:cNvGrpSpPr/>
          <p:nvPr/>
        </p:nvGrpSpPr>
        <p:grpSpPr>
          <a:xfrm>
            <a:off x="0" y="41026785"/>
            <a:ext cx="30331808" cy="1721062"/>
            <a:chOff x="-16664" y="41276587"/>
            <a:chExt cx="30331808" cy="1721062"/>
          </a:xfrm>
        </p:grpSpPr>
        <p:sp>
          <p:nvSpPr>
            <p:cNvPr id="13" name="Text Box 15">
              <a:extLst>
                <a:ext uri="{FF2B5EF4-FFF2-40B4-BE49-F238E27FC236}">
                  <a16:creationId xmlns:a16="http://schemas.microsoft.com/office/drawing/2014/main" id="{E8905989-1B5F-44BD-B555-1ABF283D6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57" y="41457774"/>
              <a:ext cx="30303787" cy="15398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7200000" tIns="216000" rIns="1080000" anchor="ctr"/>
            <a:lstStyle>
              <a:lvl1pPr defTabSz="4176713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176713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176713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176713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176713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defTabSz="4176713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defTabSz="4176713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defTabSz="4176713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defTabSz="4176713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endParaRPr lang="fr-FR" sz="2800" dirty="0">
                <a:solidFill>
                  <a:srgbClr val="2F3972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4" name="Rectangle 30">
              <a:extLst>
                <a:ext uri="{FF2B5EF4-FFF2-40B4-BE49-F238E27FC236}">
                  <a16:creationId xmlns:a16="http://schemas.microsoft.com/office/drawing/2014/main" id="{453496F5-E22A-4192-96A3-0DCC55FD69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664" y="41276587"/>
              <a:ext cx="30296640" cy="45719"/>
            </a:xfrm>
            <a:prstGeom prst="rect">
              <a:avLst/>
            </a:prstGeom>
            <a:solidFill>
              <a:srgbClr val="005783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8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8" name="Graphic 7">
            <a:extLst>
              <a:ext uri="{FF2B5EF4-FFF2-40B4-BE49-F238E27FC236}">
                <a16:creationId xmlns:a16="http://schemas.microsoft.com/office/drawing/2014/main" id="{0C7966FC-BE37-4D30-A141-8D698E7F48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1620" y="41017"/>
            <a:ext cx="5495785" cy="4733992"/>
          </a:xfrm>
          <a:prstGeom prst="rect">
            <a:avLst/>
          </a:prstGeom>
        </p:spPr>
      </p:pic>
      <p:sp>
        <p:nvSpPr>
          <p:cNvPr id="18" name="Rectangle 30">
            <a:extLst>
              <a:ext uri="{FF2B5EF4-FFF2-40B4-BE49-F238E27FC236}">
                <a16:creationId xmlns:a16="http://schemas.microsoft.com/office/drawing/2014/main" id="{49E4904E-B022-421E-921F-53F131B003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3813" y="41158816"/>
            <a:ext cx="30312000" cy="45719"/>
          </a:xfrm>
          <a:prstGeom prst="rect">
            <a:avLst/>
          </a:prstGeom>
          <a:solidFill>
            <a:srgbClr val="005783"/>
          </a:solidFill>
          <a:ln>
            <a:solidFill>
              <a:srgbClr val="00B0F0"/>
            </a:solidFill>
          </a:ln>
        </p:spPr>
        <p:txBody>
          <a:bodyPr wrap="none" anchor="ctr"/>
          <a:lstStyle>
            <a:lvl1pPr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E9E630-E5C3-4D36-9492-1DF7CF22FCAD}"/>
              </a:ext>
            </a:extLst>
          </p:cNvPr>
          <p:cNvSpPr txBox="1"/>
          <p:nvPr userDrawn="1"/>
        </p:nvSpPr>
        <p:spPr>
          <a:xfrm>
            <a:off x="683100" y="41431911"/>
            <a:ext cx="204681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</a:t>
            </a:r>
            <a:r>
              <a:rPr lang="en-US" sz="2800" b="1" baseline="300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US" sz="2800" b="1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European Commission Conference on EURATOM Research and Training in Reactor Safety &amp; Radioactive Waste Management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r>
              <a:rPr lang="en-US" sz="3200" b="1" dirty="0">
                <a:solidFill>
                  <a:srgbClr val="0057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12-1</a:t>
            </a:r>
            <a:r>
              <a:rPr lang="pl-PL" sz="3200" b="1" dirty="0">
                <a:solidFill>
                  <a:srgbClr val="0057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</a:t>
            </a:r>
            <a:r>
              <a:rPr lang="en-US" sz="3200" b="1" dirty="0">
                <a:solidFill>
                  <a:srgbClr val="00578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May 2025, Warsaw, Poland</a:t>
            </a:r>
            <a:endParaRPr lang="en-GB" sz="3200" dirty="0">
              <a:solidFill>
                <a:srgbClr val="005783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7DC58C1-9F08-426A-8A13-134F866201D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7027187" y="41252584"/>
            <a:ext cx="2362200" cy="149900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6B4A66E-A33E-4D8D-A800-3A681853B53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400748" y="41431911"/>
            <a:ext cx="1524130" cy="105431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F2F5529-DCA5-49B2-9449-FBD1D05FEEA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4709420" y="41289911"/>
            <a:ext cx="2012967" cy="1424057"/>
          </a:xfrm>
          <a:prstGeom prst="rect">
            <a:avLst/>
          </a:prstGeom>
        </p:spPr>
      </p:pic>
      <p:sp>
        <p:nvSpPr>
          <p:cNvPr id="17" name="Text Box 15">
            <a:extLst>
              <a:ext uri="{FF2B5EF4-FFF2-40B4-BE49-F238E27FC236}">
                <a16:creationId xmlns:a16="http://schemas.microsoft.com/office/drawing/2014/main" id="{D6F9E5A7-81F0-4CB6-A185-BDA2FAD5683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357" y="5092130"/>
            <a:ext cx="30234182" cy="1800225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lIns="7200000" tIns="216000" rIns="1080000"/>
          <a:lstStyle>
            <a:lvl1pPr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endParaRPr lang="ro-RO" altLang="en-US" sz="2800" dirty="0">
              <a:solidFill>
                <a:srgbClr val="002060"/>
              </a:solidFill>
            </a:endParaRPr>
          </a:p>
        </p:txBody>
      </p:sp>
      <p:sp>
        <p:nvSpPr>
          <p:cNvPr id="21" name="TextBox 8">
            <a:extLst>
              <a:ext uri="{FF2B5EF4-FFF2-40B4-BE49-F238E27FC236}">
                <a16:creationId xmlns:a16="http://schemas.microsoft.com/office/drawing/2014/main" id="{F62D6258-85D7-4549-A09B-AF664E005627}"/>
              </a:ext>
            </a:extLst>
          </p:cNvPr>
          <p:cNvSpPr txBox="1"/>
          <p:nvPr userDrawn="1"/>
        </p:nvSpPr>
        <p:spPr>
          <a:xfrm>
            <a:off x="6191004" y="43450"/>
            <a:ext cx="24053801" cy="5016758"/>
          </a:xfrm>
          <a:prstGeom prst="rect">
            <a:avLst/>
          </a:prstGeom>
          <a:solidFill>
            <a:srgbClr val="005783"/>
          </a:solidFill>
        </p:spPr>
        <p:txBody>
          <a:bodyPr wrap="square" rtlCol="0">
            <a:spAutoFit/>
          </a:bodyPr>
          <a:lstStyle/>
          <a:p>
            <a:endParaRPr lang="en-GB" altLang="en-US" sz="8000" b="1" dirty="0">
              <a:solidFill>
                <a:srgbClr val="005783"/>
              </a:solidFill>
            </a:endParaRPr>
          </a:p>
          <a:p>
            <a:endParaRPr lang="en-GB" sz="8000" dirty="0"/>
          </a:p>
          <a:p>
            <a:endParaRPr lang="en-GB" sz="8000" dirty="0"/>
          </a:p>
          <a:p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29530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o-RO" altLang="en-US"/>
              <a:t>Click to edit Master text styles</a:t>
            </a:r>
          </a:p>
          <a:p>
            <a:pPr lvl="1"/>
            <a:r>
              <a:rPr lang="ro-RO" altLang="en-US"/>
              <a:t>Second level</a:t>
            </a:r>
          </a:p>
          <a:p>
            <a:pPr lvl="2"/>
            <a:r>
              <a:rPr lang="ro-RO" altLang="en-US"/>
              <a:t>Third level</a:t>
            </a:r>
          </a:p>
          <a:p>
            <a:pPr lvl="3"/>
            <a:r>
              <a:rPr lang="ro-RO" altLang="en-US"/>
              <a:t>Fourth level</a:t>
            </a:r>
          </a:p>
          <a:p>
            <a:pPr lvl="4"/>
            <a:r>
              <a:rPr lang="ro-RO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121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</a:defRPr>
      </a:lvl9pPr>
    </p:titleStyle>
    <p:bodyStyle>
      <a:lvl1pPr marL="1566863" indent="-1566863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08850" indent="-1044575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</a:defRPr>
      </a:lvl4pPr>
      <a:lvl5pPr marL="9396413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5pPr>
      <a:lvl6pPr marL="98536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6pPr>
      <a:lvl7pPr marL="103108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7pPr>
      <a:lvl8pPr marL="107680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8pPr>
      <a:lvl9pPr marL="112252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3DC192C-648B-4DCD-BDA8-334202BEA0FE}"/>
              </a:ext>
            </a:extLst>
          </p:cNvPr>
          <p:cNvSpPr txBox="1"/>
          <p:nvPr/>
        </p:nvSpPr>
        <p:spPr>
          <a:xfrm>
            <a:off x="6024928" y="830262"/>
            <a:ext cx="2428398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8000" b="1" dirty="0">
                <a:solidFill>
                  <a:schemeClr val="bg1">
                    <a:lumMod val="75000"/>
                  </a:schemeClr>
                </a:solidFill>
              </a:rPr>
              <a:t>Insert the Title of your poster here adjusting the font size in order to fit into the box size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29B974-378C-4C8D-992B-D06BD927AA34}"/>
              </a:ext>
            </a:extLst>
          </p:cNvPr>
          <p:cNvSpPr txBox="1"/>
          <p:nvPr/>
        </p:nvSpPr>
        <p:spPr>
          <a:xfrm>
            <a:off x="10324184" y="5196388"/>
            <a:ext cx="15685476" cy="1477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4000" b="1" dirty="0">
                <a:solidFill>
                  <a:srgbClr val="002060"/>
                </a:solidFill>
              </a:rPr>
              <a:t>Name Surname</a:t>
            </a:r>
            <a:r>
              <a:rPr lang="en-US" altLang="en-US" sz="4000" b="1" baseline="30000" dirty="0">
                <a:solidFill>
                  <a:srgbClr val="002060"/>
                </a:solidFill>
              </a:rPr>
              <a:t>1</a:t>
            </a:r>
            <a:r>
              <a:rPr lang="en-US" altLang="en-US" sz="4000" b="1" dirty="0">
                <a:solidFill>
                  <a:srgbClr val="002060"/>
                </a:solidFill>
              </a:rPr>
              <a:t>, Name Surname</a:t>
            </a:r>
            <a:r>
              <a:rPr lang="en-US" altLang="en-US" sz="4000" b="1" baseline="30000" dirty="0">
                <a:solidFill>
                  <a:srgbClr val="002060"/>
                </a:solidFill>
              </a:rPr>
              <a:t>1</a:t>
            </a:r>
            <a:r>
              <a:rPr lang="en-US" altLang="en-US" sz="4000" b="1" dirty="0">
                <a:solidFill>
                  <a:srgbClr val="002060"/>
                </a:solidFill>
              </a:rPr>
              <a:t> and Name Surname</a:t>
            </a:r>
            <a:r>
              <a:rPr lang="en-US" altLang="en-US" sz="4000" b="1" baseline="30000" dirty="0">
                <a:solidFill>
                  <a:srgbClr val="002060"/>
                </a:solidFill>
              </a:rPr>
              <a:t>2</a:t>
            </a:r>
          </a:p>
          <a:p>
            <a:pPr eaLnBrk="1" hangingPunct="1">
              <a:lnSpc>
                <a:spcPct val="65000"/>
              </a:lnSpc>
              <a:spcBef>
                <a:spcPct val="50000"/>
              </a:spcBef>
            </a:pPr>
            <a:r>
              <a:rPr lang="en-GB" altLang="en-US" sz="2800" baseline="30000" dirty="0" smtClean="0">
                <a:solidFill>
                  <a:srgbClr val="002060"/>
                </a:solidFill>
              </a:rPr>
              <a:t>1</a:t>
            </a:r>
            <a:r>
              <a:rPr lang="pl-PL" altLang="en-US" sz="2800" dirty="0" smtClean="0">
                <a:solidFill>
                  <a:srgbClr val="002060"/>
                </a:solidFill>
              </a:rPr>
              <a:t>Full</a:t>
            </a:r>
            <a:r>
              <a:rPr lang="en-US" altLang="en-US" sz="2800" dirty="0" smtClean="0">
                <a:solidFill>
                  <a:srgbClr val="002060"/>
                </a:solidFill>
              </a:rPr>
              <a:t> </a:t>
            </a:r>
            <a:r>
              <a:rPr lang="en-US" altLang="en-US" sz="2800" dirty="0">
                <a:solidFill>
                  <a:srgbClr val="002060"/>
                </a:solidFill>
              </a:rPr>
              <a:t>Affiliation </a:t>
            </a:r>
            <a:r>
              <a:rPr lang="pl-PL" altLang="en-US" sz="2800" dirty="0" smtClean="0">
                <a:solidFill>
                  <a:srgbClr val="002060"/>
                </a:solidFill>
              </a:rPr>
              <a:t>and </a:t>
            </a:r>
            <a:r>
              <a:rPr lang="pl-PL" altLang="en-US" sz="2800" dirty="0" err="1" smtClean="0">
                <a:solidFill>
                  <a:srgbClr val="002060"/>
                </a:solidFill>
              </a:rPr>
              <a:t>address</a:t>
            </a:r>
            <a:endParaRPr lang="en-US" altLang="en-US" sz="2800" dirty="0">
              <a:solidFill>
                <a:srgbClr val="002060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GB" altLang="en-US" sz="2800" baseline="30000" dirty="0" smtClean="0">
                <a:solidFill>
                  <a:srgbClr val="002060"/>
                </a:solidFill>
              </a:rPr>
              <a:t>2</a:t>
            </a:r>
            <a:r>
              <a:rPr lang="pl-PL" altLang="en-US" sz="2800" dirty="0" smtClean="0">
                <a:solidFill>
                  <a:srgbClr val="002060"/>
                </a:solidFill>
              </a:rPr>
              <a:t>Full</a:t>
            </a:r>
            <a:r>
              <a:rPr lang="en-US" altLang="en-US" sz="2800" dirty="0" smtClean="0">
                <a:solidFill>
                  <a:srgbClr val="002060"/>
                </a:solidFill>
              </a:rPr>
              <a:t> </a:t>
            </a:r>
            <a:r>
              <a:rPr lang="en-US" altLang="en-US" sz="2800" dirty="0">
                <a:solidFill>
                  <a:srgbClr val="002060"/>
                </a:solidFill>
              </a:rPr>
              <a:t>Affiliation </a:t>
            </a:r>
            <a:r>
              <a:rPr lang="pl-PL" altLang="en-US" sz="2800" dirty="0" smtClean="0">
                <a:solidFill>
                  <a:srgbClr val="002060"/>
                </a:solidFill>
              </a:rPr>
              <a:t>and </a:t>
            </a:r>
            <a:r>
              <a:rPr lang="pl-PL" altLang="en-US" sz="2800" dirty="0" err="1" smtClean="0">
                <a:solidFill>
                  <a:srgbClr val="002060"/>
                </a:solidFill>
              </a:rPr>
              <a:t>address</a:t>
            </a:r>
            <a:endParaRPr lang="ro-RO" altLang="en-US" sz="2800" dirty="0">
              <a:solidFill>
                <a:srgbClr val="002060"/>
              </a:solidFill>
            </a:endParaRPr>
          </a:p>
        </p:txBody>
      </p:sp>
      <p:sp>
        <p:nvSpPr>
          <p:cNvPr id="8" name="Rectangle 38" descr="Outlined diamond">
            <a:extLst>
              <a:ext uri="{FF2B5EF4-FFF2-40B4-BE49-F238E27FC236}">
                <a16:creationId xmlns:a16="http://schemas.microsoft.com/office/drawing/2014/main" id="{7C2098E7-0B81-42A4-98EA-4AEFFD73D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854" y="5382642"/>
            <a:ext cx="2609850" cy="1219200"/>
          </a:xfrm>
          <a:prstGeom prst="rect">
            <a:avLst/>
          </a:prstGeom>
          <a:pattFill prst="openDmnd">
            <a:fgClr>
              <a:srgbClr val="C0C0C0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176713" eaLnBrk="0" hangingPunct="0"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4176713" eaLnBrk="0" fontAlgn="base" hangingPunct="0">
              <a:spcBef>
                <a:spcPct val="0"/>
              </a:spcBef>
              <a:spcAft>
                <a:spcPct val="0"/>
              </a:spcAft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5000" b="1" dirty="0"/>
              <a:t>LOGO</a:t>
            </a:r>
            <a:endParaRPr lang="ro-RO" altLang="en-US" sz="5000" b="1" dirty="0"/>
          </a:p>
        </p:txBody>
      </p:sp>
      <p:sp>
        <p:nvSpPr>
          <p:cNvPr id="10" name="TextBox 16">
            <a:extLst>
              <a:ext uri="{FF2B5EF4-FFF2-40B4-BE49-F238E27FC236}">
                <a16:creationId xmlns:a16="http://schemas.microsoft.com/office/drawing/2014/main" id="{035C13E2-A2FC-A864-346A-D42846F93AFA}"/>
              </a:ext>
            </a:extLst>
          </p:cNvPr>
          <p:cNvSpPr txBox="1"/>
          <p:nvPr/>
        </p:nvSpPr>
        <p:spPr>
          <a:xfrm>
            <a:off x="15192000" y="7055999"/>
            <a:ext cx="14173200" cy="33840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GB" sz="4000" dirty="0"/>
              <a:t>To ensure the best possible visual quality of your posters, we would like to emphasize the importance of providing all images, graphics, and charts in </a:t>
            </a:r>
            <a:r>
              <a:rPr lang="en-GB" sz="4000" b="1" dirty="0"/>
              <a:t>HD quality</a:t>
            </a:r>
            <a:r>
              <a:rPr lang="en-GB" sz="4000" dirty="0" smtClean="0"/>
              <a:t>.</a:t>
            </a:r>
            <a:endParaRPr lang="pl-PL" sz="4000" dirty="0" smtClean="0"/>
          </a:p>
          <a:p>
            <a:pPr algn="l"/>
            <a:endParaRPr lang="en-GB" sz="4000" dirty="0"/>
          </a:p>
          <a:p>
            <a:pPr algn="l"/>
            <a:r>
              <a:rPr lang="en-GB" sz="4000" b="1" dirty="0"/>
              <a:t>Please note:</a:t>
            </a:r>
            <a:r>
              <a:rPr lang="en-GB" sz="4000" dirty="0"/>
              <a:t> It is the sole responsibility of the poster authors to supply print-ready posters of adequate quality. This includes ensuring that all visual elements are of sufficient resolution for clear and sharp printing</a:t>
            </a:r>
            <a:r>
              <a:rPr lang="en-GB" sz="4000" dirty="0" smtClean="0"/>
              <a:t>.</a:t>
            </a:r>
            <a:endParaRPr lang="pl-PL" sz="4000" dirty="0" smtClean="0"/>
          </a:p>
          <a:p>
            <a:pPr algn="l"/>
            <a:endParaRPr lang="en-GB" sz="4000" dirty="0"/>
          </a:p>
          <a:p>
            <a:pPr algn="l"/>
            <a:r>
              <a:rPr lang="en-GB" sz="4000" dirty="0"/>
              <a:t>The organizers will not be held responsible for poor print quality resulting from low-resolution images or graphics provided by the authors</a:t>
            </a:r>
            <a:r>
              <a:rPr lang="en-GB" sz="4000" dirty="0" smtClean="0"/>
              <a:t>.</a:t>
            </a:r>
            <a:endParaRPr lang="pl-PL" sz="4000" dirty="0" smtClean="0"/>
          </a:p>
          <a:p>
            <a:pPr algn="l"/>
            <a:endParaRPr lang="en-GB" sz="4000" dirty="0"/>
          </a:p>
          <a:p>
            <a:pPr algn="l"/>
            <a:r>
              <a:rPr lang="en-GB" sz="4000" dirty="0"/>
              <a:t>To avoid any issues, we strongly recommend that you: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GB" sz="4000" dirty="0"/>
              <a:t>Use high-resolution images (at least 300 dpi).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GB" sz="4000" dirty="0"/>
              <a:t>Ensure that all graphics and charts are created in vector format or saved at a high resolution.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GB" sz="4000" dirty="0"/>
              <a:t>Double-check the quality of your images before submitting your poster</a:t>
            </a:r>
            <a:r>
              <a:rPr lang="en-GB" sz="4000" dirty="0" smtClean="0"/>
              <a:t>.</a:t>
            </a:r>
            <a:endParaRPr lang="pl-PL" sz="4000" dirty="0" smtClean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endParaRPr lang="en-GB" sz="4000" dirty="0"/>
          </a:p>
          <a:p>
            <a:pPr algn="l"/>
            <a:r>
              <a:rPr lang="en-GB" sz="4000" dirty="0"/>
              <a:t>We appreciate your cooperation in ensuring the success of the poster session.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l-PL" sz="4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en-US" sz="4000" dirty="0"/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F64217BB-9B69-F048-79B1-0B9C2A8E97E4}"/>
              </a:ext>
            </a:extLst>
          </p:cNvPr>
          <p:cNvSpPr txBox="1"/>
          <p:nvPr/>
        </p:nvSpPr>
        <p:spPr>
          <a:xfrm>
            <a:off x="900000" y="7056000"/>
            <a:ext cx="13868399" cy="33840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000" b="1" dirty="0"/>
              <a:t>Guidelines for Preparing Conference Posters</a:t>
            </a:r>
          </a:p>
          <a:p>
            <a:pPr algn="l"/>
            <a:endParaRPr lang="pl-PL" sz="4000" dirty="0"/>
          </a:p>
          <a:p>
            <a:pPr algn="l"/>
            <a:endParaRPr lang="en-US" sz="4000" dirty="0"/>
          </a:p>
          <a:p>
            <a:pPr algn="l"/>
            <a:r>
              <a:rPr lang="en-US" sz="4000" dirty="0"/>
              <a:t>Posters should adhere to the following specifications and recommendations:</a:t>
            </a:r>
            <a:endParaRPr lang="pl-PL" sz="4000" dirty="0"/>
          </a:p>
          <a:p>
            <a:pPr algn="l"/>
            <a:endParaRPr lang="en-US" sz="4000" dirty="0"/>
          </a:p>
          <a:p>
            <a:pPr algn="l"/>
            <a:endParaRPr lang="en-US" sz="4000" dirty="0"/>
          </a:p>
          <a:p>
            <a:pPr marL="742950" indent="-742950" algn="l">
              <a:buFont typeface="+mj-lt"/>
              <a:buAutoNum type="arabicPeriod"/>
            </a:pPr>
            <a:r>
              <a:rPr lang="en-US" sz="4000" b="1" dirty="0"/>
              <a:t>Poster Size:</a:t>
            </a:r>
            <a:endParaRPr lang="en-US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The required poster size is </a:t>
            </a:r>
            <a:r>
              <a:rPr lang="en-US" sz="4000" b="1" dirty="0"/>
              <a:t>A0 (841 x 1189 mm).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The </a:t>
            </a:r>
            <a:r>
              <a:rPr lang="en-US" sz="4000" u="sng" dirty="0"/>
              <a:t>provided template is already formatted to these dimensions,</a:t>
            </a:r>
            <a:r>
              <a:rPr lang="en-US" sz="4000" dirty="0"/>
              <a:t> ensuring compatibility and ease of preparation.</a:t>
            </a:r>
            <a:endParaRPr lang="pl-PL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l-PL" sz="4000" dirty="0"/>
          </a:p>
          <a:p>
            <a:pPr algn="l"/>
            <a:endParaRPr lang="en-US" sz="4000" dirty="0"/>
          </a:p>
          <a:p>
            <a:pPr marL="742950" indent="-742950" algn="l">
              <a:buFont typeface="+mj-lt"/>
              <a:buAutoNum type="arabicPeriod" startAt="2"/>
            </a:pPr>
            <a:r>
              <a:rPr lang="en-US" sz="4000" b="1" dirty="0"/>
              <a:t>Template:</a:t>
            </a:r>
            <a:endParaRPr lang="en-US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Authors will work with the </a:t>
            </a:r>
            <a:r>
              <a:rPr lang="en-US" sz="4000" b="1" dirty="0"/>
              <a:t>provided poster template </a:t>
            </a:r>
            <a:r>
              <a:rPr lang="en-US" sz="4000" dirty="0"/>
              <a:t>to prepare their posters.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While the header and footer should remain unchanged (except for editable fields like title, author names, affiliations, and logos), the arrangement of the free space is flexible</a:t>
            </a:r>
            <a:r>
              <a:rPr lang="pl-PL" sz="4000" dirty="0"/>
              <a:t>, </a:t>
            </a:r>
            <a:r>
              <a:rPr lang="pl-PL" sz="4000" dirty="0" err="1"/>
              <a:t>allowing</a:t>
            </a:r>
            <a:r>
              <a:rPr lang="pl-PL" sz="4000" dirty="0"/>
              <a:t> </a:t>
            </a:r>
            <a:r>
              <a:rPr lang="pl-PL" sz="4000" dirty="0" err="1"/>
              <a:t>authors</a:t>
            </a:r>
            <a:r>
              <a:rPr lang="pl-PL" sz="4000" dirty="0"/>
              <a:t> to </a:t>
            </a:r>
            <a:r>
              <a:rPr lang="pl-PL" sz="4000" dirty="0" err="1"/>
              <a:t>customize</a:t>
            </a:r>
            <a:r>
              <a:rPr lang="pl-PL" sz="4000" dirty="0"/>
              <a:t> </a:t>
            </a:r>
            <a:r>
              <a:rPr lang="pl-PL" sz="4000" dirty="0" err="1"/>
              <a:t>it</a:t>
            </a:r>
            <a:r>
              <a:rPr lang="pl-PL" sz="4000" dirty="0"/>
              <a:t> to </a:t>
            </a:r>
            <a:r>
              <a:rPr lang="pl-PL" sz="4000" dirty="0" err="1"/>
              <a:t>best</a:t>
            </a:r>
            <a:r>
              <a:rPr lang="pl-PL" sz="4000" dirty="0"/>
              <a:t> </a:t>
            </a:r>
            <a:r>
              <a:rPr lang="pl-PL" sz="4000" dirty="0" err="1"/>
              <a:t>present</a:t>
            </a:r>
            <a:r>
              <a:rPr lang="pl-PL" sz="4000" dirty="0"/>
              <a:t> </a:t>
            </a:r>
            <a:r>
              <a:rPr lang="pl-PL" sz="4000" dirty="0" err="1"/>
              <a:t>their</a:t>
            </a:r>
            <a:r>
              <a:rPr lang="pl-PL" sz="4000" dirty="0"/>
              <a:t> </a:t>
            </a:r>
            <a:r>
              <a:rPr lang="pl-PL" sz="4000" dirty="0" err="1"/>
              <a:t>projects</a:t>
            </a:r>
            <a:r>
              <a:rPr lang="pl-PL" sz="4000" dirty="0"/>
              <a:t> and </a:t>
            </a:r>
            <a:r>
              <a:rPr lang="pl-PL" sz="4000" dirty="0" err="1"/>
              <a:t>research</a:t>
            </a:r>
            <a:r>
              <a:rPr lang="en-US" sz="4000" dirty="0"/>
              <a:t>.</a:t>
            </a:r>
            <a:endParaRPr lang="pl-PL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l-PL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742950" indent="-742950" algn="l">
              <a:buFont typeface="+mj-lt"/>
              <a:buAutoNum type="arabicPeriod" startAt="3"/>
            </a:pPr>
            <a:r>
              <a:rPr lang="en-US" sz="4000" b="1" dirty="0"/>
              <a:t>Content Arrangement:</a:t>
            </a:r>
            <a:endParaRPr lang="en-US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Authors are encouraged to organize the content in a manner that best highlights and communicates their project.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b="1" dirty="0"/>
              <a:t>Required Components </a:t>
            </a:r>
            <a:r>
              <a:rPr lang="en-US" sz="4000" dirty="0"/>
              <a:t>to include: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Introduction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Description of the research problem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Methodology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Results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Conclusions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</a:rPr>
              <a:t>Acknowledgments (if applicable)</a:t>
            </a:r>
            <a:endParaRPr lang="pl-PL" sz="36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endParaRPr lang="pl-PL" sz="4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l"/>
            <a:endParaRPr lang="en-US" sz="4000" dirty="0"/>
          </a:p>
          <a:p>
            <a:pPr marL="742950" indent="-742950" algn="l">
              <a:buFont typeface="+mj-lt"/>
              <a:buAutoNum type="arabicPeriod" startAt="4"/>
            </a:pPr>
            <a:r>
              <a:rPr lang="en-US" sz="4000" b="1" dirty="0"/>
              <a:t>Design Recommendations:</a:t>
            </a:r>
            <a:endParaRPr lang="en-US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Use </a:t>
            </a:r>
            <a:r>
              <a:rPr lang="en-US" sz="4000" b="1" dirty="0"/>
              <a:t>clear and legible fonts</a:t>
            </a:r>
            <a:r>
              <a:rPr lang="en-US" sz="4000" dirty="0"/>
              <a:t>. Ensure text size is readable from a distance of 1-2 meters.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Incorporate visuals such as </a:t>
            </a:r>
            <a:r>
              <a:rPr lang="en-US" sz="4000" b="1" dirty="0"/>
              <a:t>graphs, charts, and images </a:t>
            </a:r>
            <a:r>
              <a:rPr lang="en-US" sz="4000" dirty="0"/>
              <a:t>to support your findings and enhance clarity.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Avoid excessive text; aim for </a:t>
            </a:r>
            <a:r>
              <a:rPr lang="en-US" sz="4000" b="1" dirty="0"/>
              <a:t>conciseness and clarity</a:t>
            </a:r>
            <a:r>
              <a:rPr lang="en-US" sz="4000" dirty="0"/>
              <a:t>.</a:t>
            </a:r>
            <a:endParaRPr lang="pl-PL" sz="4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l-PL" sz="4000" dirty="0"/>
          </a:p>
          <a:p>
            <a:pPr algn="l"/>
            <a:endParaRPr lang="pl-PL" sz="4000" dirty="0"/>
          </a:p>
          <a:p>
            <a:pPr marL="742950" indent="-742950" algn="l">
              <a:buFont typeface="+mj-lt"/>
              <a:buAutoNum type="arabicPeriod" startAt="5"/>
            </a:pPr>
            <a:r>
              <a:rPr lang="en-US" sz="4000" b="1" dirty="0"/>
              <a:t>Submission and Printing: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pl-PL" sz="4000" b="1" u="sng" dirty="0" err="1">
                <a:solidFill>
                  <a:schemeClr val="accent3">
                    <a:lumMod val="50000"/>
                  </a:schemeClr>
                </a:solidFill>
              </a:rPr>
              <a:t>Important</a:t>
            </a:r>
            <a:r>
              <a:rPr lang="pl-PL" sz="4000" b="1" u="sng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r>
              <a:rPr lang="pl-PL" sz="4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4000" dirty="0"/>
              <a:t>Posters will be printed by the organizers.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dirty="0"/>
              <a:t>Therefore, it is essential to submit the final versions by the specified deadline to ensure they are included in the conference materials. Late submissions cannot be accommodated.</a:t>
            </a:r>
          </a:p>
          <a:p>
            <a:pPr algn="l"/>
            <a:endParaRPr lang="en-US" sz="4000" dirty="0"/>
          </a:p>
          <a:p>
            <a:pPr algn="l"/>
            <a:r>
              <a:rPr lang="en-US" sz="4000" dirty="0"/>
              <a:t>By following these guidelines, you can ensure your poster effectively communicates your research and engages the audience.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947429052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o-RO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o-RO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>
        <a:spAutoFit/>
      </a:bodyPr>
      <a:lstStyle>
        <a:defPPr algn="l">
          <a:defRPr sz="3200" b="1" dirty="0">
            <a:solidFill>
              <a:srgbClr val="005783"/>
            </a:solidFill>
            <a:effectLst/>
            <a:latin typeface="Calibri" panose="020F0502020204030204" pitchFamily="34" charset="0"/>
            <a:ea typeface="Calibri" panose="020F0502020204030204" pitchFamily="34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6410</TotalTime>
  <Words>450</Words>
  <Application>Microsoft Office PowerPoint</Application>
  <PresentationFormat>Niestandardowy</PresentationFormat>
  <Paragraphs>70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1_Default Design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GARBIL Roger (RTD)</dc:creator>
  <cp:lastModifiedBy>Kwiatkowski Tomasz</cp:lastModifiedBy>
  <cp:revision>82</cp:revision>
  <cp:lastPrinted>1601-01-01T00:00:00Z</cp:lastPrinted>
  <dcterms:created xsi:type="dcterms:W3CDTF">1601-01-01T00:00:00Z</dcterms:created>
  <dcterms:modified xsi:type="dcterms:W3CDTF">2025-03-10T17:22:29Z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